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70" r:id="rId2"/>
    <p:sldId id="269" r:id="rId3"/>
  </p:sldIdLst>
  <p:sldSz cx="6858000" cy="9144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76" autoAdjust="0"/>
    <p:restoredTop sz="94687"/>
  </p:normalViewPr>
  <p:slideViewPr>
    <p:cSldViewPr snapToGrid="0" snapToObjects="1">
      <p:cViewPr varScale="1">
        <p:scale>
          <a:sx n="50" d="100"/>
          <a:sy n="50" d="100"/>
        </p:scale>
        <p:origin x="2460" y="44"/>
      </p:cViewPr>
      <p:guideLst>
        <p:guide orient="horz" pos="2880"/>
        <p:guide pos="216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8055"/>
          </a:xfrm>
          <a:prstGeom prst="rect">
            <a:avLst/>
          </a:prstGeom>
        </p:spPr>
        <p:txBody>
          <a:bodyPr vert="horz" lIns="95560" tIns="47780" rIns="95560" bIns="47780" rtlCol="0"/>
          <a:lstStyle>
            <a:lvl1pPr algn="l">
              <a:defRPr sz="1200"/>
            </a:lvl1pPr>
          </a:lstStyle>
          <a:p>
            <a:endParaRPr lang="en-US"/>
          </a:p>
        </p:txBody>
      </p:sp>
      <p:sp>
        <p:nvSpPr>
          <p:cNvPr id="3" name="Date Placeholder 2"/>
          <p:cNvSpPr>
            <a:spLocks noGrp="1"/>
          </p:cNvSpPr>
          <p:nvPr>
            <p:ph type="dt" idx="1"/>
          </p:nvPr>
        </p:nvSpPr>
        <p:spPr>
          <a:xfrm>
            <a:off x="3850443" y="1"/>
            <a:ext cx="2945659" cy="498055"/>
          </a:xfrm>
          <a:prstGeom prst="rect">
            <a:avLst/>
          </a:prstGeom>
        </p:spPr>
        <p:txBody>
          <a:bodyPr vert="horz" lIns="95560" tIns="47780" rIns="95560" bIns="47780" rtlCol="0"/>
          <a:lstStyle>
            <a:lvl1pPr algn="r">
              <a:defRPr sz="1200"/>
            </a:lvl1pPr>
          </a:lstStyle>
          <a:p>
            <a:fld id="{DF7C41D9-D4C2-E94F-8DE0-70CB2B8B2C62}" type="datetimeFigureOut">
              <a:rPr lang="en-US" smtClean="0"/>
              <a:pPr/>
              <a:t>3/4/2022</a:t>
            </a:fld>
            <a:endParaRPr lang="en-US"/>
          </a:p>
        </p:txBody>
      </p:sp>
      <p:sp>
        <p:nvSpPr>
          <p:cNvPr id="4" name="Slide Image Placeholder 3"/>
          <p:cNvSpPr>
            <a:spLocks noGrp="1" noRot="1" noChangeAspect="1"/>
          </p:cNvSpPr>
          <p:nvPr>
            <p:ph type="sldImg" idx="2"/>
          </p:nvPr>
        </p:nvSpPr>
        <p:spPr>
          <a:xfrm>
            <a:off x="2143125" y="1241425"/>
            <a:ext cx="2511425" cy="3349625"/>
          </a:xfrm>
          <a:prstGeom prst="rect">
            <a:avLst/>
          </a:prstGeom>
          <a:noFill/>
          <a:ln w="12700">
            <a:solidFill>
              <a:prstClr val="black"/>
            </a:solidFill>
          </a:ln>
        </p:spPr>
        <p:txBody>
          <a:bodyPr vert="horz" lIns="95560" tIns="47780" rIns="95560" bIns="47780" rtlCol="0" anchor="ctr"/>
          <a:lstStyle/>
          <a:p>
            <a:endParaRPr lang="en-US"/>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5560" tIns="47780" rIns="95560" bIns="4778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4"/>
          </a:xfrm>
          <a:prstGeom prst="rect">
            <a:avLst/>
          </a:prstGeom>
        </p:spPr>
        <p:txBody>
          <a:bodyPr vert="horz" lIns="95560" tIns="47780" rIns="95560" bIns="4778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4"/>
          </a:xfrm>
          <a:prstGeom prst="rect">
            <a:avLst/>
          </a:prstGeom>
        </p:spPr>
        <p:txBody>
          <a:bodyPr vert="horz" lIns="95560" tIns="47780" rIns="95560" bIns="47780" rtlCol="0" anchor="b"/>
          <a:lstStyle>
            <a:lvl1pPr algn="r">
              <a:defRPr sz="1200"/>
            </a:lvl1pPr>
          </a:lstStyle>
          <a:p>
            <a:fld id="{4627E313-CDFF-6E46-89FF-615BB40639D0}" type="slidenum">
              <a:rPr lang="en-US" smtClean="0"/>
              <a:pPr/>
              <a:t>‹#›</a:t>
            </a:fld>
            <a:endParaRPr lang="en-US"/>
          </a:p>
        </p:txBody>
      </p:sp>
    </p:spTree>
    <p:extLst>
      <p:ext uri="{BB962C8B-B14F-4D97-AF65-F5344CB8AC3E}">
        <p14:creationId xmlns:p14="http://schemas.microsoft.com/office/powerpoint/2010/main" val="510222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27E313-CDFF-6E46-89FF-615BB40639D0}" type="slidenum">
              <a:rPr lang="en-US" smtClean="0"/>
              <a:pPr/>
              <a:t>1</a:t>
            </a:fld>
            <a:endParaRPr lang="en-US"/>
          </a:p>
        </p:txBody>
      </p:sp>
    </p:spTree>
    <p:extLst>
      <p:ext uri="{BB962C8B-B14F-4D97-AF65-F5344CB8AC3E}">
        <p14:creationId xmlns:p14="http://schemas.microsoft.com/office/powerpoint/2010/main" val="3217462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27E313-CDFF-6E46-89FF-615BB40639D0}" type="slidenum">
              <a:rPr lang="en-US" smtClean="0"/>
              <a:pPr/>
              <a:t>2</a:t>
            </a:fld>
            <a:endParaRPr lang="en-US"/>
          </a:p>
        </p:txBody>
      </p:sp>
    </p:spTree>
    <p:extLst>
      <p:ext uri="{BB962C8B-B14F-4D97-AF65-F5344CB8AC3E}">
        <p14:creationId xmlns:p14="http://schemas.microsoft.com/office/powerpoint/2010/main" val="4102473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GB"/>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F4783D97-CB1B-F642-AEA1-DC7FABB09D91}" type="datetimeFigureOut">
              <a:rPr lang="en-US" smtClean="0"/>
              <a:pPr/>
              <a:t>3/4/2022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B3EEFC-08CE-2A48-8084-E871C6F63F08}" type="slidenum">
              <a:rPr lang="en-US" smtClean="0"/>
              <a:pPr/>
              <a:t>‹#›</a:t>
            </a:fld>
            <a:endParaRPr lang="en-US"/>
          </a:p>
        </p:txBody>
      </p:sp>
    </p:spTree>
    <p:extLst>
      <p:ext uri="{BB962C8B-B14F-4D97-AF65-F5344CB8AC3E}">
        <p14:creationId xmlns:p14="http://schemas.microsoft.com/office/powerpoint/2010/main" val="3418199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F4783D97-CB1B-F642-AEA1-DC7FABB09D91}" type="datetimeFigureOut">
              <a:rPr lang="en-US" smtClean="0"/>
              <a:pPr/>
              <a:t>3/4/2022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B3EEFC-08CE-2A48-8084-E871C6F63F08}" type="slidenum">
              <a:rPr lang="en-US" smtClean="0"/>
              <a:pPr/>
              <a:t>‹#›</a:t>
            </a:fld>
            <a:endParaRPr lang="en-US"/>
          </a:p>
        </p:txBody>
      </p:sp>
    </p:spTree>
    <p:extLst>
      <p:ext uri="{BB962C8B-B14F-4D97-AF65-F5344CB8AC3E}">
        <p14:creationId xmlns:p14="http://schemas.microsoft.com/office/powerpoint/2010/main" val="1674526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F4783D97-CB1B-F642-AEA1-DC7FABB09D91}" type="datetimeFigureOut">
              <a:rPr lang="en-US" smtClean="0"/>
              <a:pPr/>
              <a:t>3/4/2022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B3EEFC-08CE-2A48-8084-E871C6F63F08}" type="slidenum">
              <a:rPr lang="en-US" smtClean="0"/>
              <a:pPr/>
              <a:t>‹#›</a:t>
            </a:fld>
            <a:endParaRPr lang="en-US"/>
          </a:p>
        </p:txBody>
      </p:sp>
    </p:spTree>
    <p:extLst>
      <p:ext uri="{BB962C8B-B14F-4D97-AF65-F5344CB8AC3E}">
        <p14:creationId xmlns:p14="http://schemas.microsoft.com/office/powerpoint/2010/main" val="3012698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F4783D97-CB1B-F642-AEA1-DC7FABB09D91}" type="datetimeFigureOut">
              <a:rPr lang="en-US" smtClean="0"/>
              <a:pPr/>
              <a:t>3/4/2022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B3EEFC-08CE-2A48-8084-E871C6F63F08}" type="slidenum">
              <a:rPr lang="en-US" smtClean="0"/>
              <a:pPr/>
              <a:t>‹#›</a:t>
            </a:fld>
            <a:endParaRPr lang="en-US"/>
          </a:p>
        </p:txBody>
      </p:sp>
    </p:spTree>
    <p:extLst>
      <p:ext uri="{BB962C8B-B14F-4D97-AF65-F5344CB8AC3E}">
        <p14:creationId xmlns:p14="http://schemas.microsoft.com/office/powerpoint/2010/main" val="3770601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F4783D97-CB1B-F642-AEA1-DC7FABB09D91}" type="datetimeFigureOut">
              <a:rPr lang="en-US" smtClean="0"/>
              <a:pPr/>
              <a:t>3/4/2022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B3EEFC-08CE-2A48-8084-E871C6F63F08}" type="slidenum">
              <a:rPr lang="en-US" smtClean="0"/>
              <a:pPr/>
              <a:t>‹#›</a:t>
            </a:fld>
            <a:endParaRPr lang="en-US"/>
          </a:p>
        </p:txBody>
      </p:sp>
    </p:spTree>
    <p:extLst>
      <p:ext uri="{BB962C8B-B14F-4D97-AF65-F5344CB8AC3E}">
        <p14:creationId xmlns:p14="http://schemas.microsoft.com/office/powerpoint/2010/main" val="2220883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F4783D97-CB1B-F642-AEA1-DC7FABB09D91}" type="datetimeFigureOut">
              <a:rPr lang="en-US" smtClean="0"/>
              <a:pPr/>
              <a:t>3/4/2022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B3EEFC-08CE-2A48-8084-E871C6F63F08}" type="slidenum">
              <a:rPr lang="en-US" smtClean="0"/>
              <a:pPr/>
              <a:t>‹#›</a:t>
            </a:fld>
            <a:endParaRPr lang="en-US"/>
          </a:p>
        </p:txBody>
      </p:sp>
    </p:spTree>
    <p:extLst>
      <p:ext uri="{BB962C8B-B14F-4D97-AF65-F5344CB8AC3E}">
        <p14:creationId xmlns:p14="http://schemas.microsoft.com/office/powerpoint/2010/main" val="4176513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F4783D97-CB1B-F642-AEA1-DC7FABB09D91}" type="datetimeFigureOut">
              <a:rPr lang="en-US" smtClean="0"/>
              <a:pPr/>
              <a:t>3/4/2022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B3EEFC-08CE-2A48-8084-E871C6F63F08}" type="slidenum">
              <a:rPr lang="en-US" smtClean="0"/>
              <a:pPr/>
              <a:t>‹#›</a:t>
            </a:fld>
            <a:endParaRPr lang="en-US"/>
          </a:p>
        </p:txBody>
      </p:sp>
    </p:spTree>
    <p:extLst>
      <p:ext uri="{BB962C8B-B14F-4D97-AF65-F5344CB8AC3E}">
        <p14:creationId xmlns:p14="http://schemas.microsoft.com/office/powerpoint/2010/main" val="710757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F4783D97-CB1B-F642-AEA1-DC7FABB09D91}" type="datetimeFigureOut">
              <a:rPr lang="en-US" smtClean="0"/>
              <a:pPr/>
              <a:t>3/4/2022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B3EEFC-08CE-2A48-8084-E871C6F63F08}" type="slidenum">
              <a:rPr lang="en-US" smtClean="0"/>
              <a:pPr/>
              <a:t>‹#›</a:t>
            </a:fld>
            <a:endParaRPr lang="en-US"/>
          </a:p>
        </p:txBody>
      </p:sp>
    </p:spTree>
    <p:extLst>
      <p:ext uri="{BB962C8B-B14F-4D97-AF65-F5344CB8AC3E}">
        <p14:creationId xmlns:p14="http://schemas.microsoft.com/office/powerpoint/2010/main" val="1895819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783D97-CB1B-F642-AEA1-DC7FABB09D91}" type="datetimeFigureOut">
              <a:rPr lang="en-US" smtClean="0"/>
              <a:pPr/>
              <a:t>3/4/2022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B3EEFC-08CE-2A48-8084-E871C6F63F08}" type="slidenum">
              <a:rPr lang="en-US" smtClean="0"/>
              <a:pPr/>
              <a:t>‹#›</a:t>
            </a:fld>
            <a:endParaRPr lang="en-US"/>
          </a:p>
        </p:txBody>
      </p:sp>
    </p:spTree>
    <p:extLst>
      <p:ext uri="{BB962C8B-B14F-4D97-AF65-F5344CB8AC3E}">
        <p14:creationId xmlns:p14="http://schemas.microsoft.com/office/powerpoint/2010/main" val="2237425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F4783D97-CB1B-F642-AEA1-DC7FABB09D91}" type="datetimeFigureOut">
              <a:rPr lang="en-US" smtClean="0"/>
              <a:pPr/>
              <a:t>3/4/2022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B3EEFC-08CE-2A48-8084-E871C6F63F08}" type="slidenum">
              <a:rPr lang="en-US" smtClean="0"/>
              <a:pPr/>
              <a:t>‹#›</a:t>
            </a:fld>
            <a:endParaRPr lang="en-US"/>
          </a:p>
        </p:txBody>
      </p:sp>
    </p:spTree>
    <p:extLst>
      <p:ext uri="{BB962C8B-B14F-4D97-AF65-F5344CB8AC3E}">
        <p14:creationId xmlns:p14="http://schemas.microsoft.com/office/powerpoint/2010/main" val="3415538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F4783D97-CB1B-F642-AEA1-DC7FABB09D91}" type="datetimeFigureOut">
              <a:rPr lang="en-US" smtClean="0"/>
              <a:pPr/>
              <a:t>3/4/2022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B3EEFC-08CE-2A48-8084-E871C6F63F08}" type="slidenum">
              <a:rPr lang="en-US" smtClean="0"/>
              <a:pPr/>
              <a:t>‹#›</a:t>
            </a:fld>
            <a:endParaRPr lang="en-US"/>
          </a:p>
        </p:txBody>
      </p:sp>
    </p:spTree>
    <p:extLst>
      <p:ext uri="{BB962C8B-B14F-4D97-AF65-F5344CB8AC3E}">
        <p14:creationId xmlns:p14="http://schemas.microsoft.com/office/powerpoint/2010/main" val="1087073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F4783D97-CB1B-F642-AEA1-DC7FABB09D91}" type="datetimeFigureOut">
              <a:rPr lang="en-US" smtClean="0"/>
              <a:pPr/>
              <a:t>3/4/2022</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4B3EEFC-08CE-2A48-8084-E871C6F63F08}" type="slidenum">
              <a:rPr lang="en-US" smtClean="0"/>
              <a:pPr/>
              <a:t>‹#›</a:t>
            </a:fld>
            <a:endParaRPr lang="en-US"/>
          </a:p>
        </p:txBody>
      </p:sp>
    </p:spTree>
    <p:extLst>
      <p:ext uri="{BB962C8B-B14F-4D97-AF65-F5344CB8AC3E}">
        <p14:creationId xmlns:p14="http://schemas.microsoft.com/office/powerpoint/2010/main" val="3481583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youtube.com/watch?v=TYEYEIuTmGQ" TargetMode="External"/><Relationship Id="rId5" Type="http://schemas.openxmlformats.org/officeDocument/2006/relationships/hyperlink" Target="https://www.bbc.co.uk/bitesize/guides/zw2gpbk/revision/1" TargetMode="External"/><Relationship Id="rId4" Type="http://schemas.openxmlformats.org/officeDocument/2006/relationships/image" Target="../media/image2.png"/><Relationship Id="rId9"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15F6463-C8A0-45D4-82C0-64E65618C336}"/>
              </a:ext>
            </a:extLst>
          </p:cNvPr>
          <p:cNvPicPr>
            <a:picLocks noChangeAspect="1"/>
          </p:cNvPicPr>
          <p:nvPr/>
        </p:nvPicPr>
        <p:blipFill>
          <a:blip r:embed="rId3"/>
          <a:stretch>
            <a:fillRect/>
          </a:stretch>
        </p:blipFill>
        <p:spPr>
          <a:xfrm>
            <a:off x="413272" y="7322495"/>
            <a:ext cx="2590800" cy="1762125"/>
          </a:xfrm>
          <a:prstGeom prst="rect">
            <a:avLst/>
          </a:prstGeom>
        </p:spPr>
      </p:pic>
      <p:pic>
        <p:nvPicPr>
          <p:cNvPr id="5" name="Picture 4">
            <a:extLst>
              <a:ext uri="{FF2B5EF4-FFF2-40B4-BE49-F238E27FC236}">
                <a16:creationId xmlns:a16="http://schemas.microsoft.com/office/drawing/2014/main" id="{484AE2CF-4207-4506-BE56-86C9C7C58CE8}"/>
              </a:ext>
            </a:extLst>
          </p:cNvPr>
          <p:cNvPicPr>
            <a:picLocks noChangeAspect="1"/>
          </p:cNvPicPr>
          <p:nvPr/>
        </p:nvPicPr>
        <p:blipFill>
          <a:blip r:embed="rId4">
            <a:alphaModFix amt="41000"/>
          </a:blip>
          <a:stretch>
            <a:fillRect/>
          </a:stretch>
        </p:blipFill>
        <p:spPr>
          <a:xfrm>
            <a:off x="289482" y="2018114"/>
            <a:ext cx="2800350" cy="1628775"/>
          </a:xfrm>
          <a:prstGeom prst="rect">
            <a:avLst/>
          </a:prstGeom>
        </p:spPr>
      </p:pic>
      <p:sp>
        <p:nvSpPr>
          <p:cNvPr id="54" name="Rectangle 53"/>
          <p:cNvSpPr/>
          <p:nvPr/>
        </p:nvSpPr>
        <p:spPr>
          <a:xfrm>
            <a:off x="124358" y="1128329"/>
            <a:ext cx="3168629" cy="7371249"/>
          </a:xfrm>
          <a:prstGeom prst="rect">
            <a:avLst/>
          </a:prstGeom>
        </p:spPr>
        <p:txBody>
          <a:bodyPr wrap="square">
            <a:spAutoFit/>
          </a:bodyPr>
          <a:lstStyle/>
          <a:p>
            <a:r>
              <a:rPr lang="en-GB" sz="1100" b="1" u="sng" dirty="0">
                <a:latin typeface="HP Simplified" panose="020B0604020204020204" pitchFamily="34" charset="0"/>
              </a:rPr>
              <a:t>What will your child be learning?</a:t>
            </a:r>
          </a:p>
          <a:p>
            <a:endParaRPr lang="en-GB" sz="1100" b="1" u="sng" dirty="0">
              <a:latin typeface="HP Simplified" panose="020B0604020204020204" pitchFamily="34" charset="0"/>
            </a:endParaRPr>
          </a:p>
          <a:p>
            <a:pPr algn="just"/>
            <a:r>
              <a:rPr lang="en-GB" sz="1100" dirty="0"/>
              <a:t>During this half term students will learn that the periodic table provides chemists with a structured organisation of the known chemical elements from which they can make sense of their physical and chemical properties. The historical development of the periodic table and models of atomic structure provide good examples of how scientific ideas and explanations develop over time as new evidence emerges. The arrangement of elements in the modern periodic table can be explained in terms of atomic structure which provides evidence for the model of a nuclear atom with electrons in energy levels..</a:t>
            </a:r>
            <a:endParaRPr lang="en-GB" sz="1100" dirty="0">
              <a:latin typeface="HP Simplified" panose="020B0604020204020204" pitchFamily="34" charset="0"/>
            </a:endParaRPr>
          </a:p>
          <a:p>
            <a:pPr algn="just"/>
            <a:endParaRPr lang="en-GB" sz="1100" dirty="0">
              <a:latin typeface="HP Simplified" panose="020B0604020204020204" pitchFamily="34" charset="0"/>
            </a:endParaRPr>
          </a:p>
          <a:p>
            <a:r>
              <a:rPr lang="en-US" sz="1100" b="1" u="sng" dirty="0">
                <a:latin typeface="HP Simplified" panose="020B0604020204020204" pitchFamily="34" charset="0"/>
              </a:rPr>
              <a:t>How you know your </a:t>
            </a:r>
          </a:p>
          <a:p>
            <a:r>
              <a:rPr lang="en-US" sz="1100" b="1" u="sng" dirty="0">
                <a:latin typeface="HP Simplified" panose="020B0604020204020204" pitchFamily="34" charset="0"/>
              </a:rPr>
              <a:t>child is making progress.</a:t>
            </a:r>
          </a:p>
          <a:p>
            <a:endParaRPr lang="en-US" sz="1100" dirty="0">
              <a:latin typeface="HP Simplified" panose="020B0604020204020204" pitchFamily="34" charset="0"/>
            </a:endParaRPr>
          </a:p>
          <a:p>
            <a:r>
              <a:rPr lang="en-US" sz="1100" dirty="0">
                <a:latin typeface="HP Simplified" panose="020B0604020204020204" pitchFamily="34" charset="0"/>
              </a:rPr>
              <a:t>Student work will be </a:t>
            </a:r>
          </a:p>
          <a:p>
            <a:r>
              <a:rPr lang="en-US" sz="1100" dirty="0">
                <a:latin typeface="HP Simplified" panose="020B0604020204020204" pitchFamily="34" charset="0"/>
              </a:rPr>
              <a:t>assessed through verbal and written feedback, where they will be given feedback on their strengths and suggested improvements to </a:t>
            </a:r>
          </a:p>
          <a:p>
            <a:r>
              <a:rPr lang="en-US" sz="1100" dirty="0">
                <a:latin typeface="HP Simplified" panose="020B0604020204020204" pitchFamily="34" charset="0"/>
              </a:rPr>
              <a:t>further improve their knowledge and understanding.</a:t>
            </a:r>
          </a:p>
          <a:p>
            <a:r>
              <a:rPr lang="en-US" sz="1100" dirty="0">
                <a:latin typeface="HP Simplified" panose="020B0604020204020204" pitchFamily="34" charset="0"/>
              </a:rPr>
              <a:t>Students will be expected to engage with teacher feedback and make improvements to their work.</a:t>
            </a:r>
          </a:p>
          <a:p>
            <a:endParaRPr lang="en-US" sz="1100" dirty="0">
              <a:latin typeface="HP Simplified" panose="020B0604020204020204" pitchFamily="34" charset="0"/>
            </a:endParaRPr>
          </a:p>
          <a:p>
            <a:pPr algn="just"/>
            <a:r>
              <a:rPr lang="en-GB" sz="1100" b="1" u="sng" dirty="0">
                <a:latin typeface="HP Simplified" panose="020B0604020204020204" pitchFamily="34" charset="0"/>
              </a:rPr>
              <a:t>What will students be assessed on?</a:t>
            </a:r>
          </a:p>
          <a:p>
            <a:pPr algn="just"/>
            <a:endParaRPr lang="en-GB" sz="1100" b="1" u="sng" dirty="0">
              <a:latin typeface="HP Simplified" panose="020B0604020204020204" pitchFamily="34" charset="0"/>
            </a:endParaRPr>
          </a:p>
          <a:p>
            <a:pPr algn="just"/>
            <a:r>
              <a:rPr lang="en-GB" sz="1100" dirty="0"/>
              <a:t>Students will be assessed on their ability to demonstrate knowledge and understanding of: scientific ideas; scientific techniques and procedures, their application of knowledge and understanding of: scientific ideas; scientific enquiry, techniques and procedures. And their ability to analyse information and ideas to: interpret and evaluate; make judgments and draw conclusions; develop and improve experimental procedures</a:t>
            </a:r>
          </a:p>
          <a:p>
            <a:pPr algn="just"/>
            <a:endParaRPr lang="en-GB" sz="1100" dirty="0">
              <a:latin typeface="HP Simplified" panose="020B0604020204020204" pitchFamily="34" charset="0"/>
            </a:endParaRPr>
          </a:p>
          <a:p>
            <a:pPr algn="just"/>
            <a:endParaRPr lang="en-GB" sz="1100" dirty="0">
              <a:latin typeface="HP Simplified" panose="020B0604020204020204" pitchFamily="34" charset="0"/>
            </a:endParaRPr>
          </a:p>
          <a:p>
            <a:pPr algn="just"/>
            <a:endParaRPr lang="en-GB" sz="1100" dirty="0">
              <a:latin typeface="HP Simplified" panose="020B0604020204020204" pitchFamily="34" charset="0"/>
            </a:endParaRPr>
          </a:p>
          <a:p>
            <a:pPr algn="just"/>
            <a:endParaRPr lang="en-GB" sz="1100" dirty="0">
              <a:latin typeface="HP Simplified" panose="020B0604020204020204" pitchFamily="34" charset="0"/>
            </a:endParaRPr>
          </a:p>
        </p:txBody>
      </p:sp>
      <p:cxnSp>
        <p:nvCxnSpPr>
          <p:cNvPr id="8" name="Straight Connector 7">
            <a:extLst>
              <a:ext uri="{FF2B5EF4-FFF2-40B4-BE49-F238E27FC236}">
                <a16:creationId xmlns:a16="http://schemas.microsoft.com/office/drawing/2014/main" id="{ED02E7E5-7123-4FA3-AF37-338844DF4BCB}"/>
              </a:ext>
            </a:extLst>
          </p:cNvPr>
          <p:cNvCxnSpPr>
            <a:cxnSpLocks/>
            <a:stCxn id="2" idx="0"/>
          </p:cNvCxnSpPr>
          <p:nvPr/>
        </p:nvCxnSpPr>
        <p:spPr>
          <a:xfrm flipH="1">
            <a:off x="3379313" y="0"/>
            <a:ext cx="43162" cy="9041656"/>
          </a:xfrm>
          <a:prstGeom prst="line">
            <a:avLst/>
          </a:prstGeom>
          <a:ln w="3175">
            <a:solidFill>
              <a:schemeClr val="tx1"/>
            </a:solidFill>
          </a:ln>
        </p:spPr>
        <p:style>
          <a:lnRef idx="2">
            <a:schemeClr val="accent1"/>
          </a:lnRef>
          <a:fillRef idx="0">
            <a:schemeClr val="accent1"/>
          </a:fillRef>
          <a:effectRef idx="1">
            <a:schemeClr val="accent1"/>
          </a:effectRef>
          <a:fontRef idx="minor">
            <a:schemeClr val="tx1"/>
          </a:fontRef>
        </p:style>
      </p:cxnSp>
      <p:sp>
        <p:nvSpPr>
          <p:cNvPr id="2" name="Rectangle 1">
            <a:extLst>
              <a:ext uri="{FF2B5EF4-FFF2-40B4-BE49-F238E27FC236}">
                <a16:creationId xmlns:a16="http://schemas.microsoft.com/office/drawing/2014/main" id="{852BAD99-D8EF-46E4-A442-62288788DAC6}"/>
              </a:ext>
            </a:extLst>
          </p:cNvPr>
          <p:cNvSpPr/>
          <p:nvPr/>
        </p:nvSpPr>
        <p:spPr>
          <a:xfrm>
            <a:off x="0" y="0"/>
            <a:ext cx="6844949" cy="975530"/>
          </a:xfrm>
          <a:prstGeom prst="rect">
            <a:avLst/>
          </a:prstGeom>
          <a:solidFill>
            <a:srgbClr val="0070C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9" name="TextBox 28"/>
          <p:cNvSpPr txBox="1"/>
          <p:nvPr/>
        </p:nvSpPr>
        <p:spPr>
          <a:xfrm>
            <a:off x="5055183" y="653324"/>
            <a:ext cx="1872899" cy="307777"/>
          </a:xfrm>
          <a:prstGeom prst="rect">
            <a:avLst/>
          </a:prstGeom>
          <a:noFill/>
        </p:spPr>
        <p:txBody>
          <a:bodyPr wrap="square" rtlCol="0">
            <a:spAutoFit/>
          </a:bodyPr>
          <a:lstStyle/>
          <a:p>
            <a:pPr algn="ctr"/>
            <a:r>
              <a:rPr lang="en-US" sz="1400" b="1" dirty="0">
                <a:solidFill>
                  <a:schemeClr val="bg1"/>
                </a:solidFill>
                <a:latin typeface="Eras Demi ITC" panose="020B0805030504020804" pitchFamily="34" charset="0"/>
              </a:rPr>
              <a:t>Spring Term 2 </a:t>
            </a:r>
          </a:p>
        </p:txBody>
      </p:sp>
      <p:sp>
        <p:nvSpPr>
          <p:cNvPr id="51" name="TextBox 50"/>
          <p:cNvSpPr txBox="1"/>
          <p:nvPr/>
        </p:nvSpPr>
        <p:spPr>
          <a:xfrm>
            <a:off x="1333041" y="515263"/>
            <a:ext cx="3922005" cy="523220"/>
          </a:xfrm>
          <a:prstGeom prst="rect">
            <a:avLst/>
          </a:prstGeom>
          <a:noFill/>
        </p:spPr>
        <p:txBody>
          <a:bodyPr wrap="square" rtlCol="0">
            <a:spAutoFit/>
          </a:bodyPr>
          <a:lstStyle/>
          <a:p>
            <a:pPr algn="ctr"/>
            <a:r>
              <a:rPr lang="en-US" sz="1400" b="1" dirty="0">
                <a:solidFill>
                  <a:schemeClr val="bg1"/>
                </a:solidFill>
                <a:latin typeface="Eras Demi ITC" panose="020B0805030504020804" pitchFamily="34" charset="0"/>
              </a:rPr>
              <a:t>Welcome to  Year 10 Combined Science : Trilogy!</a:t>
            </a:r>
          </a:p>
        </p:txBody>
      </p:sp>
      <p:sp>
        <p:nvSpPr>
          <p:cNvPr id="3" name="TextBox 2">
            <a:extLst>
              <a:ext uri="{FF2B5EF4-FFF2-40B4-BE49-F238E27FC236}">
                <a16:creationId xmlns:a16="http://schemas.microsoft.com/office/drawing/2014/main" id="{D31F7AF7-7520-425F-A30A-BC2C2FFDB7C4}"/>
              </a:ext>
            </a:extLst>
          </p:cNvPr>
          <p:cNvSpPr txBox="1"/>
          <p:nvPr/>
        </p:nvSpPr>
        <p:spPr>
          <a:xfrm>
            <a:off x="1333041" y="70534"/>
            <a:ext cx="6844949" cy="461665"/>
          </a:xfrm>
          <a:prstGeom prst="rect">
            <a:avLst/>
          </a:prstGeom>
          <a:noFill/>
        </p:spPr>
        <p:txBody>
          <a:bodyPr wrap="square" rtlCol="0">
            <a:spAutoFit/>
          </a:bodyPr>
          <a:lstStyle/>
          <a:p>
            <a:r>
              <a:rPr lang="en-GB" sz="2400" b="1" dirty="0" err="1">
                <a:solidFill>
                  <a:schemeClr val="bg1"/>
                </a:solidFill>
                <a:latin typeface="Eras Demi ITC" panose="020B0805030504020804" pitchFamily="34" charset="0"/>
              </a:rPr>
              <a:t>Bishopton</a:t>
            </a:r>
            <a:r>
              <a:rPr lang="en-GB" sz="2400" b="1" dirty="0">
                <a:solidFill>
                  <a:schemeClr val="bg1"/>
                </a:solidFill>
                <a:latin typeface="Eras Demi ITC" panose="020B0805030504020804" pitchFamily="34" charset="0"/>
              </a:rPr>
              <a:t> Science Department</a:t>
            </a:r>
          </a:p>
        </p:txBody>
      </p:sp>
      <p:sp>
        <p:nvSpPr>
          <p:cNvPr id="14" name="Rectangle 13"/>
          <p:cNvSpPr/>
          <p:nvPr/>
        </p:nvSpPr>
        <p:spPr>
          <a:xfrm>
            <a:off x="3435526" y="884595"/>
            <a:ext cx="3366261" cy="5539978"/>
          </a:xfrm>
          <a:prstGeom prst="rect">
            <a:avLst/>
          </a:prstGeom>
        </p:spPr>
        <p:txBody>
          <a:bodyPr wrap="square">
            <a:spAutoFit/>
          </a:bodyPr>
          <a:lstStyle/>
          <a:p>
            <a:endParaRPr lang="en-GB" sz="1100" b="1" u="sng" dirty="0">
              <a:latin typeface="HP Simplified" panose="020B0604020204020204" pitchFamily="34" charset="0"/>
            </a:endParaRPr>
          </a:p>
          <a:p>
            <a:pPr algn="just"/>
            <a:r>
              <a:rPr lang="en-GB" sz="1100" b="1" u="sng" dirty="0">
                <a:latin typeface="HP Simplified" panose="020B0604020204020204" pitchFamily="34" charset="0"/>
              </a:rPr>
              <a:t>Key Terms:</a:t>
            </a:r>
          </a:p>
          <a:p>
            <a:pPr algn="just"/>
            <a:endParaRPr lang="en-GB" sz="1100" b="1" u="sng" dirty="0">
              <a:latin typeface="HP Simplified" panose="020B0604020204020204" pitchFamily="34" charset="0"/>
            </a:endParaRPr>
          </a:p>
          <a:p>
            <a:r>
              <a:rPr lang="en-GB" sz="1100" dirty="0">
                <a:latin typeface="HP Simplified" panose="020B0604020204020204" pitchFamily="34" charset="0"/>
              </a:rPr>
              <a:t>Proton, neutron, electron, molecule, ion, electron shell, groups, periods, periodic table, Dalton, Mendeleev, Plum pudding</a:t>
            </a:r>
          </a:p>
          <a:p>
            <a:endParaRPr lang="en-GB" sz="1100" dirty="0">
              <a:latin typeface="HP Simplified" panose="020B0604020204020204" pitchFamily="34" charset="0"/>
            </a:endParaRPr>
          </a:p>
          <a:p>
            <a:pPr algn="just"/>
            <a:endParaRPr lang="en-GB" sz="1000" b="1" dirty="0">
              <a:latin typeface="HP Simplified" panose="020B0604020204020204" pitchFamily="34" charset="0"/>
            </a:endParaRPr>
          </a:p>
          <a:p>
            <a:pPr algn="just"/>
            <a:endParaRPr lang="en-GB" sz="1000" b="1" dirty="0">
              <a:latin typeface="HP Simplified" panose="020B0604020204020204" pitchFamily="34" charset="0"/>
            </a:endParaRPr>
          </a:p>
          <a:p>
            <a:pPr algn="just"/>
            <a:endParaRPr lang="en-GB" sz="1000" b="1" dirty="0">
              <a:latin typeface="HP Simplified" panose="020B0604020204020204" pitchFamily="34" charset="0"/>
            </a:endParaRPr>
          </a:p>
          <a:p>
            <a:pPr algn="just"/>
            <a:endParaRPr lang="en-GB" sz="1000" b="1" dirty="0">
              <a:latin typeface="HP Simplified" panose="020B0604020204020204" pitchFamily="34" charset="0"/>
            </a:endParaRPr>
          </a:p>
          <a:p>
            <a:pPr algn="just"/>
            <a:endParaRPr lang="en-GB" sz="1000" b="1" dirty="0">
              <a:latin typeface="HP Simplified" panose="020B0604020204020204" pitchFamily="34" charset="0"/>
            </a:endParaRPr>
          </a:p>
          <a:p>
            <a:pPr algn="just"/>
            <a:endParaRPr lang="en-GB" sz="1000" b="1" dirty="0">
              <a:latin typeface="HP Simplified" panose="020B0604020204020204" pitchFamily="34" charset="0"/>
            </a:endParaRPr>
          </a:p>
          <a:p>
            <a:pPr algn="just"/>
            <a:endParaRPr lang="en-GB" sz="1000" b="1" dirty="0">
              <a:latin typeface="HP Simplified" panose="020B0604020204020204" pitchFamily="34" charset="0"/>
            </a:endParaRPr>
          </a:p>
          <a:p>
            <a:pPr algn="just"/>
            <a:endParaRPr lang="en-GB" sz="1000" b="1" dirty="0">
              <a:latin typeface="HP Simplified" panose="020B0604020204020204" pitchFamily="34" charset="0"/>
            </a:endParaRPr>
          </a:p>
          <a:p>
            <a:pPr algn="just"/>
            <a:endParaRPr lang="en-GB" sz="1000" b="1" dirty="0">
              <a:latin typeface="HP Simplified" panose="020B0604020204020204" pitchFamily="34" charset="0"/>
            </a:endParaRPr>
          </a:p>
          <a:p>
            <a:pPr algn="just"/>
            <a:endParaRPr lang="en-GB" sz="1000" b="1" dirty="0">
              <a:latin typeface="HP Simplified" panose="020B0604020204020204" pitchFamily="34" charset="0"/>
            </a:endParaRPr>
          </a:p>
          <a:p>
            <a:pPr algn="just"/>
            <a:endParaRPr lang="en-GB" sz="1000" b="1" dirty="0">
              <a:latin typeface="HP Simplified" panose="020B0604020204020204" pitchFamily="34" charset="0"/>
            </a:endParaRPr>
          </a:p>
          <a:p>
            <a:pPr algn="just"/>
            <a:endParaRPr lang="en-GB" sz="1000" b="1" dirty="0">
              <a:latin typeface="HP Simplified" panose="020B0604020204020204" pitchFamily="34" charset="0"/>
            </a:endParaRPr>
          </a:p>
          <a:p>
            <a:pPr algn="just"/>
            <a:endParaRPr lang="en-GB" sz="1000" b="1" dirty="0">
              <a:latin typeface="HP Simplified" panose="020B0604020204020204" pitchFamily="34" charset="0"/>
            </a:endParaRPr>
          </a:p>
          <a:p>
            <a:pPr algn="just"/>
            <a:endParaRPr lang="en-GB" sz="1000" b="1" dirty="0">
              <a:latin typeface="HP Simplified" panose="020B0604020204020204" pitchFamily="34" charset="0"/>
            </a:endParaRPr>
          </a:p>
          <a:p>
            <a:pPr algn="just"/>
            <a:endParaRPr lang="en-GB" sz="1000" b="1" dirty="0">
              <a:latin typeface="HP Simplified" panose="020B0604020204020204" pitchFamily="34" charset="0"/>
            </a:endParaRPr>
          </a:p>
          <a:p>
            <a:pPr algn="just"/>
            <a:r>
              <a:rPr lang="en-GB" sz="1000" b="1" dirty="0">
                <a:latin typeface="HP Simplified" panose="020B0604020204020204" pitchFamily="34" charset="0"/>
              </a:rPr>
              <a:t>Revision at KS4</a:t>
            </a:r>
          </a:p>
          <a:p>
            <a:pPr algn="just"/>
            <a:endParaRPr lang="en-GB" sz="1000" b="1" dirty="0">
              <a:latin typeface="HP Simplified" panose="020B0604020204020204" pitchFamily="34" charset="0"/>
            </a:endParaRPr>
          </a:p>
          <a:p>
            <a:pPr algn="just"/>
            <a:r>
              <a:rPr lang="en-GB" sz="1000" dirty="0">
                <a:latin typeface="HP Simplified" panose="020B0604020204020204" pitchFamily="34" charset="0"/>
              </a:rPr>
              <a:t>There are ample revision materials on Century Learning bespoke to your </a:t>
            </a:r>
            <a:r>
              <a:rPr lang="en-GB" sz="1000" dirty="0" err="1">
                <a:latin typeface="HP Simplified" panose="020B0604020204020204" pitchFamily="34" charset="0"/>
              </a:rPr>
              <a:t>childs</a:t>
            </a:r>
            <a:endParaRPr lang="en-GB" sz="1000" dirty="0">
              <a:latin typeface="HP Simplified" panose="020B0604020204020204" pitchFamily="34" charset="0"/>
            </a:endParaRPr>
          </a:p>
          <a:p>
            <a:pPr algn="just"/>
            <a:endParaRPr lang="en-GB" sz="1000" dirty="0">
              <a:latin typeface="HP Simplified" panose="020B0604020204020204" pitchFamily="34" charset="0"/>
            </a:endParaRPr>
          </a:p>
          <a:p>
            <a:pPr algn="just"/>
            <a:r>
              <a:rPr lang="en-GB" sz="1100" dirty="0">
                <a:latin typeface="HP Simplified" panose="020B0604020204020204" pitchFamily="34" charset="0"/>
                <a:hlinkClick r:id="rId5"/>
              </a:rPr>
              <a:t>https://www.bbc.co.uk/bitesize/guides/zw2gpbk/revision/1</a:t>
            </a:r>
            <a:r>
              <a:rPr lang="en-GB" sz="1100" dirty="0">
                <a:latin typeface="HP Simplified" panose="020B0604020204020204" pitchFamily="34" charset="0"/>
              </a:rPr>
              <a:t> </a:t>
            </a:r>
          </a:p>
          <a:p>
            <a:pPr algn="just"/>
            <a:endParaRPr lang="en-GB" sz="1100" dirty="0">
              <a:latin typeface="HP Simplified" panose="020B0604020204020204" pitchFamily="34" charset="0"/>
            </a:endParaRPr>
          </a:p>
          <a:p>
            <a:pPr algn="just"/>
            <a:r>
              <a:rPr lang="en-GB" sz="1100" dirty="0" err="1">
                <a:latin typeface="HP Simplified" panose="020B0604020204020204" pitchFamily="34" charset="0"/>
              </a:rPr>
              <a:t>App.century.tech</a:t>
            </a:r>
            <a:r>
              <a:rPr lang="en-GB" sz="1100" dirty="0">
                <a:latin typeface="HP Simplified" panose="020B0604020204020204" pitchFamily="34" charset="0"/>
              </a:rPr>
              <a:t> </a:t>
            </a:r>
          </a:p>
          <a:p>
            <a:pPr algn="just"/>
            <a:endParaRPr lang="en-GB" sz="1100" dirty="0">
              <a:latin typeface="HP Simplified" panose="020B0604020204020204" pitchFamily="34" charset="0"/>
            </a:endParaRPr>
          </a:p>
          <a:p>
            <a:pPr algn="just"/>
            <a:r>
              <a:rPr lang="en-GB" sz="1100" dirty="0">
                <a:latin typeface="HP Simplified" panose="020B0604020204020204" pitchFamily="34" charset="0"/>
                <a:hlinkClick r:id="rId6"/>
              </a:rPr>
              <a:t>https://www.youtube.com/watch?v=TYEYEIuTmGQ</a:t>
            </a:r>
            <a:r>
              <a:rPr lang="en-GB" sz="1100" dirty="0">
                <a:latin typeface="HP Simplified" panose="020B0604020204020204" pitchFamily="34" charset="0"/>
              </a:rPr>
              <a:t> </a:t>
            </a:r>
          </a:p>
          <a:p>
            <a:pPr algn="just"/>
            <a:endParaRPr lang="en-GB" sz="1100" dirty="0">
              <a:latin typeface="HP Simplified" panose="020B0604020204020204" pitchFamily="34" charset="0"/>
            </a:endParaRPr>
          </a:p>
        </p:txBody>
      </p:sp>
      <p:pic>
        <p:nvPicPr>
          <p:cNvPr id="11" name="Picture 10"/>
          <p:cNvPicPr/>
          <p:nvPr/>
        </p:nvPicPr>
        <p:blipFill rotWithShape="1">
          <a:blip r:embed="rId7"/>
          <a:srcRect l="13003" t="24656" r="15425" b="18578"/>
          <a:stretch/>
        </p:blipFill>
        <p:spPr bwMode="auto">
          <a:xfrm>
            <a:off x="30797" y="34667"/>
            <a:ext cx="1195705" cy="533400"/>
          </a:xfrm>
          <a:prstGeom prst="rect">
            <a:avLst/>
          </a:prstGeom>
          <a:ln>
            <a:noFill/>
          </a:ln>
          <a:extLst>
            <a:ext uri="{53640926-AAD7-44D8-BBD7-CCE9431645EC}">
              <a14:shadowObscured xmlns:a14="http://schemas.microsoft.com/office/drawing/2010/main"/>
            </a:ext>
          </a:extLst>
        </p:spPr>
      </p:pic>
      <p:pic>
        <p:nvPicPr>
          <p:cNvPr id="10" name="Picture 9">
            <a:extLst>
              <a:ext uri="{FF2B5EF4-FFF2-40B4-BE49-F238E27FC236}">
                <a16:creationId xmlns:a16="http://schemas.microsoft.com/office/drawing/2014/main" id="{F589B3C7-C636-4F7A-B4E0-0C85C15B3245}"/>
              </a:ext>
            </a:extLst>
          </p:cNvPr>
          <p:cNvPicPr>
            <a:picLocks noChangeAspect="1"/>
          </p:cNvPicPr>
          <p:nvPr/>
        </p:nvPicPr>
        <p:blipFill>
          <a:blip r:embed="rId8"/>
          <a:stretch>
            <a:fillRect/>
          </a:stretch>
        </p:blipFill>
        <p:spPr>
          <a:xfrm>
            <a:off x="3594783" y="6580232"/>
            <a:ext cx="3124200" cy="1466850"/>
          </a:xfrm>
          <a:prstGeom prst="rect">
            <a:avLst/>
          </a:prstGeom>
        </p:spPr>
      </p:pic>
      <p:pic>
        <p:nvPicPr>
          <p:cNvPr id="9" name="Picture 8">
            <a:extLst>
              <a:ext uri="{FF2B5EF4-FFF2-40B4-BE49-F238E27FC236}">
                <a16:creationId xmlns:a16="http://schemas.microsoft.com/office/drawing/2014/main" id="{2CE02C93-0B8C-4E09-866A-82F899ADB17B}"/>
              </a:ext>
            </a:extLst>
          </p:cNvPr>
          <p:cNvPicPr>
            <a:picLocks noChangeAspect="1"/>
          </p:cNvPicPr>
          <p:nvPr/>
        </p:nvPicPr>
        <p:blipFill>
          <a:blip r:embed="rId9"/>
          <a:stretch>
            <a:fillRect/>
          </a:stretch>
        </p:blipFill>
        <p:spPr>
          <a:xfrm>
            <a:off x="3594783" y="2340505"/>
            <a:ext cx="2857500" cy="1600200"/>
          </a:xfrm>
          <a:prstGeom prst="rect">
            <a:avLst/>
          </a:prstGeom>
        </p:spPr>
      </p:pic>
    </p:spTree>
    <p:extLst>
      <p:ext uri="{BB962C8B-B14F-4D97-AF65-F5344CB8AC3E}">
        <p14:creationId xmlns:p14="http://schemas.microsoft.com/office/powerpoint/2010/main" val="2223706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DA29B4C-5090-4B8B-8278-5D1FEDDEEE6E}"/>
              </a:ext>
            </a:extLst>
          </p:cNvPr>
          <p:cNvPicPr>
            <a:picLocks noChangeAspect="1"/>
          </p:cNvPicPr>
          <p:nvPr/>
        </p:nvPicPr>
        <p:blipFill>
          <a:blip r:embed="rId3">
            <a:alphaModFix amt="52000"/>
          </a:blip>
          <a:stretch>
            <a:fillRect/>
          </a:stretch>
        </p:blipFill>
        <p:spPr>
          <a:xfrm>
            <a:off x="181014" y="2508280"/>
            <a:ext cx="2733675" cy="1666875"/>
          </a:xfrm>
          <a:prstGeom prst="rect">
            <a:avLst/>
          </a:prstGeom>
        </p:spPr>
      </p:pic>
      <p:sp>
        <p:nvSpPr>
          <p:cNvPr id="54" name="Rectangle 53"/>
          <p:cNvSpPr/>
          <p:nvPr/>
        </p:nvSpPr>
        <p:spPr>
          <a:xfrm>
            <a:off x="254334" y="1109829"/>
            <a:ext cx="3060515" cy="5509200"/>
          </a:xfrm>
          <a:prstGeom prst="rect">
            <a:avLst/>
          </a:prstGeom>
        </p:spPr>
        <p:txBody>
          <a:bodyPr wrap="square">
            <a:spAutoFit/>
          </a:bodyPr>
          <a:lstStyle/>
          <a:p>
            <a:r>
              <a:rPr lang="en-GB" sz="1100" b="1" u="sng" dirty="0">
                <a:latin typeface="HP Simplified" panose="020B0604020204020204" pitchFamily="34" charset="0"/>
              </a:rPr>
              <a:t>What will your child be learning?</a:t>
            </a:r>
          </a:p>
          <a:p>
            <a:r>
              <a:rPr lang="en-GB" sz="1100" b="1" dirty="0">
                <a:latin typeface="HP Simplified" panose="020B0604020204020204" pitchFamily="34" charset="0"/>
              </a:rPr>
              <a:t>Year 11 continue to work towards their summer examinations.  They are completing revision materials and past papers in preparation for their forth coming exams.</a:t>
            </a:r>
          </a:p>
          <a:p>
            <a:endParaRPr lang="en-GB" sz="1100" b="1" dirty="0">
              <a:latin typeface="HP Simplified" panose="020B0604020204020204" pitchFamily="34" charset="0"/>
            </a:endParaRPr>
          </a:p>
          <a:p>
            <a:r>
              <a:rPr lang="en-GB" sz="1100" b="1" u="sng" dirty="0">
                <a:latin typeface="HP Simplified" panose="020B0604020204020204" pitchFamily="34" charset="0"/>
              </a:rPr>
              <a:t>Exam Dates</a:t>
            </a:r>
          </a:p>
          <a:p>
            <a:endParaRPr lang="en-GB" sz="1100" b="1" u="sng" dirty="0">
              <a:latin typeface="HP Simplified" panose="020B0604020204020204" pitchFamily="34" charset="0"/>
            </a:endParaRPr>
          </a:p>
          <a:p>
            <a:endParaRPr lang="en-GB" sz="1100" b="1" u="sng" dirty="0">
              <a:latin typeface="HP Simplified" panose="020B0604020204020204" pitchFamily="34" charset="0"/>
            </a:endParaRPr>
          </a:p>
          <a:p>
            <a:r>
              <a:rPr lang="en-GB" sz="1100" b="1" dirty="0">
                <a:latin typeface="HP Simplified" panose="020B0604020204020204" pitchFamily="34" charset="0"/>
              </a:rPr>
              <a:t>Biology Paper 1 17 May 2022 AM</a:t>
            </a:r>
          </a:p>
          <a:p>
            <a:r>
              <a:rPr lang="en-GB" sz="1100" b="1" dirty="0">
                <a:latin typeface="HP Simplified" panose="020B0604020204020204" pitchFamily="34" charset="0"/>
              </a:rPr>
              <a:t>Chemistry Paper 1 27 May 2022 AM</a:t>
            </a:r>
          </a:p>
          <a:p>
            <a:r>
              <a:rPr lang="en-GB" sz="1100" b="1" dirty="0">
                <a:latin typeface="HP Simplified" panose="020B0604020204020204" pitchFamily="34" charset="0"/>
              </a:rPr>
              <a:t>Physics Paper 1 9 June 2022 PM</a:t>
            </a:r>
          </a:p>
          <a:p>
            <a:r>
              <a:rPr lang="en-GB" sz="1100" b="1" dirty="0">
                <a:latin typeface="HP Simplified" panose="020B0604020204020204" pitchFamily="34" charset="0"/>
              </a:rPr>
              <a:t>Biology Paper 2 15 June 2022 AM</a:t>
            </a:r>
          </a:p>
          <a:p>
            <a:r>
              <a:rPr lang="en-GB" sz="1100" b="1" dirty="0">
                <a:latin typeface="HP Simplified" panose="020B0604020204020204" pitchFamily="34" charset="0"/>
              </a:rPr>
              <a:t>Chemistry Paper 2 20 June 2022 AM</a:t>
            </a:r>
          </a:p>
          <a:p>
            <a:r>
              <a:rPr lang="en-GB" sz="1100" b="1" dirty="0">
                <a:latin typeface="HP Simplified" panose="020B0604020204020204" pitchFamily="34" charset="0"/>
              </a:rPr>
              <a:t>Physics Paper 2 23 June 2022 AM</a:t>
            </a:r>
            <a:endParaRPr lang="en-GB" sz="1100" b="1" dirty="0"/>
          </a:p>
          <a:p>
            <a:pPr algn="just"/>
            <a:endParaRPr lang="en-GB" sz="1100" dirty="0"/>
          </a:p>
          <a:p>
            <a:r>
              <a:rPr lang="en-US" sz="1100" b="1" u="sng" dirty="0">
                <a:latin typeface="HP Simplified" panose="020B0604020204020204" pitchFamily="34" charset="0"/>
              </a:rPr>
              <a:t>How you know your </a:t>
            </a:r>
          </a:p>
          <a:p>
            <a:r>
              <a:rPr lang="en-US" sz="1100" b="1" i="1" u="sng" dirty="0">
                <a:latin typeface="HP Simplified" panose="020B0604020204020204" pitchFamily="34" charset="0"/>
              </a:rPr>
              <a:t>child is making progress.</a:t>
            </a:r>
          </a:p>
          <a:p>
            <a:endParaRPr lang="en-US" sz="1100" dirty="0">
              <a:latin typeface="HP Simplified" panose="020B0604020204020204" pitchFamily="34" charset="0"/>
            </a:endParaRPr>
          </a:p>
          <a:p>
            <a:r>
              <a:rPr lang="en-US" sz="1100" dirty="0">
                <a:latin typeface="HP Simplified" panose="020B0604020204020204" pitchFamily="34" charset="0"/>
              </a:rPr>
              <a:t>Student work will be </a:t>
            </a:r>
          </a:p>
          <a:p>
            <a:r>
              <a:rPr lang="en-US" sz="1100" dirty="0">
                <a:latin typeface="HP Simplified" panose="020B0604020204020204" pitchFamily="34" charset="0"/>
              </a:rPr>
              <a:t>Assessed through verbal and written feedback, where they will be given feedback on their strengths and suggested improvements to </a:t>
            </a:r>
          </a:p>
          <a:p>
            <a:r>
              <a:rPr lang="en-US" sz="1100" dirty="0">
                <a:latin typeface="HP Simplified" panose="020B0604020204020204" pitchFamily="34" charset="0"/>
              </a:rPr>
              <a:t>further improve their knowledge and understanding.  Students will be expected to engage with teacher feedback and make improvements to their work.</a:t>
            </a:r>
          </a:p>
          <a:p>
            <a:r>
              <a:rPr lang="en-US" sz="1100" dirty="0">
                <a:latin typeface="HP Simplified" panose="020B0604020204020204" pitchFamily="34" charset="0"/>
              </a:rPr>
              <a:t>Students will also be involved in a termly review of their progress and will be expected to take part in mock examinations leading up to their GCSEs.</a:t>
            </a:r>
          </a:p>
          <a:p>
            <a:endParaRPr lang="en-US" sz="1100" dirty="0">
              <a:latin typeface="HP Simplified" panose="020B0604020204020204" pitchFamily="34" charset="0"/>
            </a:endParaRPr>
          </a:p>
          <a:p>
            <a:pPr algn="just"/>
            <a:endParaRPr lang="en-GB" sz="1100" dirty="0">
              <a:latin typeface="HP Simplified" panose="020B0604020204020204" pitchFamily="34" charset="0"/>
            </a:endParaRPr>
          </a:p>
        </p:txBody>
      </p:sp>
      <p:sp>
        <p:nvSpPr>
          <p:cNvPr id="14" name="Rectangle 13"/>
          <p:cNvSpPr/>
          <p:nvPr/>
        </p:nvSpPr>
        <p:spPr>
          <a:xfrm>
            <a:off x="3660484" y="1109829"/>
            <a:ext cx="3073158" cy="6386364"/>
          </a:xfrm>
          <a:prstGeom prst="rect">
            <a:avLst/>
          </a:prstGeom>
        </p:spPr>
        <p:txBody>
          <a:bodyPr wrap="square">
            <a:spAutoFit/>
          </a:bodyPr>
          <a:lstStyle/>
          <a:p>
            <a:pPr algn="just"/>
            <a:r>
              <a:rPr lang="en-GB" sz="1100" b="1" u="sng" dirty="0">
                <a:latin typeface="HP Simplified" panose="020B0604020204020204" pitchFamily="34" charset="0"/>
              </a:rPr>
              <a:t>What will students be assessed on?</a:t>
            </a:r>
          </a:p>
          <a:p>
            <a:pPr algn="just"/>
            <a:endParaRPr lang="en-GB" sz="1100" b="1" u="sng" dirty="0">
              <a:latin typeface="HP Simplified" panose="020B0604020204020204" pitchFamily="34" charset="0"/>
            </a:endParaRPr>
          </a:p>
          <a:p>
            <a:pPr algn="just"/>
            <a:r>
              <a:rPr lang="en-GB" sz="1100" dirty="0"/>
              <a:t>Students will be assessed on their ability to demonstrate knowledge and understanding of: scientific ideas; scientific techniques and procedures, their application of knowledge and understanding of: scientific ideas; scientific enquiry, techniques and procedures. And their ability to analyse information and ideas to: interpret and evaluate; make judgments and draw conclusions; develop and improve experimental procedures</a:t>
            </a:r>
          </a:p>
          <a:p>
            <a:pPr algn="just"/>
            <a:endParaRPr lang="en-GB" sz="1100" dirty="0">
              <a:latin typeface="HP Simplified" panose="020B0604020204020204" pitchFamily="34" charset="0"/>
            </a:endParaRPr>
          </a:p>
          <a:p>
            <a:endParaRPr lang="en-GB" sz="1100" b="1" u="sng" dirty="0">
              <a:solidFill>
                <a:srgbClr val="000000"/>
              </a:solidFill>
              <a:latin typeface="+mj-lt"/>
              <a:cs typeface="Times New Roman" panose="02020603050405020304" pitchFamily="18" charset="0"/>
            </a:endParaRPr>
          </a:p>
          <a:p>
            <a:r>
              <a:rPr lang="en-GB" sz="1100" b="1" u="sng" dirty="0">
                <a:latin typeface="HP Simplified" panose="020B0604020204020204" pitchFamily="34" charset="0"/>
              </a:rPr>
              <a:t>Further Reading </a:t>
            </a:r>
          </a:p>
          <a:p>
            <a:endParaRPr lang="en-GB" sz="1100" dirty="0">
              <a:latin typeface="HP Simplified" panose="020B0604020204020204" pitchFamily="34" charset="0"/>
            </a:endParaRPr>
          </a:p>
          <a:p>
            <a:r>
              <a:rPr lang="en-GB" sz="1100" dirty="0">
                <a:latin typeface="HP Simplified" panose="020B0604020204020204" pitchFamily="34" charset="0"/>
              </a:rPr>
              <a:t>To encourage our students to keep up their reading, we want them to read more widely and to read more often. Therefore we have launched our Reading Passport Programme.</a:t>
            </a:r>
          </a:p>
          <a:p>
            <a:endParaRPr lang="en-GB" sz="1100" dirty="0">
              <a:latin typeface="HP Simplified" panose="020B0604020204020204" pitchFamily="34" charset="0"/>
            </a:endParaRPr>
          </a:p>
          <a:p>
            <a:r>
              <a:rPr lang="en-GB" sz="1100" dirty="0">
                <a:latin typeface="HP Simplified" panose="020B0604020204020204" pitchFamily="34" charset="0"/>
              </a:rPr>
              <a:t>To support this you could talk to your child about the number of stamps they are receiving in their passport! Stamps will be awarded for completing a range of reading related activities.  Once the passport has been completed, and reviewed by our Literacy Lead and Head teacher, a prize will be awarded to recognise your child’s efforts. </a:t>
            </a:r>
          </a:p>
          <a:p>
            <a:endParaRPr lang="en-GB" sz="1100" dirty="0">
              <a:latin typeface="HP Simplified" panose="020B0604020204020204" pitchFamily="34" charset="0"/>
            </a:endParaRPr>
          </a:p>
          <a:p>
            <a:pPr algn="just"/>
            <a:r>
              <a:rPr lang="en-GB" sz="1000" b="1" dirty="0">
                <a:latin typeface="HP Simplified" panose="020B0604020204020204" pitchFamily="34" charset="0"/>
              </a:rPr>
              <a:t>Revision at KS4</a:t>
            </a:r>
          </a:p>
          <a:p>
            <a:pPr algn="just"/>
            <a:endParaRPr lang="en-GB" sz="1000" b="1" dirty="0">
              <a:latin typeface="HP Simplified" panose="020B0604020204020204" pitchFamily="34" charset="0"/>
            </a:endParaRPr>
          </a:p>
          <a:p>
            <a:pPr algn="just"/>
            <a:r>
              <a:rPr lang="en-GB" sz="1000" dirty="0">
                <a:latin typeface="HP Simplified" panose="020B0604020204020204" pitchFamily="34" charset="0"/>
              </a:rPr>
              <a:t>There are ample revision materials on Century Learning bespoke to your </a:t>
            </a:r>
            <a:r>
              <a:rPr lang="en-GB" sz="1000" dirty="0" err="1">
                <a:latin typeface="HP Simplified" panose="020B0604020204020204" pitchFamily="34" charset="0"/>
              </a:rPr>
              <a:t>childs</a:t>
            </a:r>
            <a:endParaRPr lang="en-GB" sz="1000" dirty="0">
              <a:latin typeface="HP Simplified" panose="020B0604020204020204" pitchFamily="34" charset="0"/>
            </a:endParaRPr>
          </a:p>
          <a:p>
            <a:pPr algn="just"/>
            <a:endParaRPr lang="en-GB" sz="1000" dirty="0">
              <a:latin typeface="HP Simplified" panose="020B0604020204020204" pitchFamily="34" charset="0"/>
            </a:endParaRPr>
          </a:p>
          <a:p>
            <a:pPr algn="just"/>
            <a:endParaRPr lang="en-GB" sz="1000" dirty="0">
              <a:latin typeface="HP Simplified" panose="020B0604020204020204" pitchFamily="34" charset="0"/>
            </a:endParaRPr>
          </a:p>
          <a:p>
            <a:pPr algn="just"/>
            <a:r>
              <a:rPr lang="en-GB" sz="1000" dirty="0" err="1">
                <a:latin typeface="HP Simplified" panose="020B0604020204020204" pitchFamily="34" charset="0"/>
              </a:rPr>
              <a:t>App.century.tech</a:t>
            </a:r>
            <a:r>
              <a:rPr lang="en-GB" sz="1000" dirty="0">
                <a:latin typeface="HP Simplified" panose="020B0604020204020204" pitchFamily="34" charset="0"/>
              </a:rPr>
              <a:t> </a:t>
            </a:r>
          </a:p>
          <a:p>
            <a:pPr algn="just"/>
            <a:endParaRPr lang="en-GB" sz="1000" dirty="0">
              <a:latin typeface="HP Simplified" panose="020B0604020204020204" pitchFamily="34" charset="0"/>
            </a:endParaRPr>
          </a:p>
          <a:p>
            <a:pPr algn="just"/>
            <a:endParaRPr lang="en-GB" sz="1000" dirty="0">
              <a:latin typeface="HP Simplified" panose="020B0604020204020204" pitchFamily="34" charset="0"/>
            </a:endParaRPr>
          </a:p>
        </p:txBody>
      </p:sp>
      <p:pic>
        <p:nvPicPr>
          <p:cNvPr id="13" name="Picture 2" descr="Image result for revision">
            <a:extLst>
              <a:ext uri="{FF2B5EF4-FFF2-40B4-BE49-F238E27FC236}">
                <a16:creationId xmlns:a16="http://schemas.microsoft.com/office/drawing/2014/main" id="{909F4913-3D88-4E2D-8F18-5D0803415A3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7569" y="7478272"/>
            <a:ext cx="2355796" cy="1412510"/>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a:extLst>
              <a:ext uri="{FF2B5EF4-FFF2-40B4-BE49-F238E27FC236}">
                <a16:creationId xmlns:a16="http://schemas.microsoft.com/office/drawing/2014/main" id="{ED02E7E5-7123-4FA3-AF37-338844DF4BCB}"/>
              </a:ext>
            </a:extLst>
          </p:cNvPr>
          <p:cNvCxnSpPr>
            <a:cxnSpLocks/>
            <a:stCxn id="2" idx="0"/>
          </p:cNvCxnSpPr>
          <p:nvPr/>
        </p:nvCxnSpPr>
        <p:spPr>
          <a:xfrm flipH="1">
            <a:off x="3379313" y="0"/>
            <a:ext cx="43162" cy="9041656"/>
          </a:xfrm>
          <a:prstGeom prst="line">
            <a:avLst/>
          </a:prstGeom>
          <a:ln w="3175">
            <a:solidFill>
              <a:schemeClr val="tx1"/>
            </a:solidFill>
          </a:ln>
        </p:spPr>
        <p:style>
          <a:lnRef idx="2">
            <a:schemeClr val="accent1"/>
          </a:lnRef>
          <a:fillRef idx="0">
            <a:schemeClr val="accent1"/>
          </a:fillRef>
          <a:effectRef idx="1">
            <a:schemeClr val="accent1"/>
          </a:effectRef>
          <a:fontRef idx="minor">
            <a:schemeClr val="tx1"/>
          </a:fontRef>
        </p:style>
      </p:cxnSp>
      <p:sp>
        <p:nvSpPr>
          <p:cNvPr id="2" name="Rectangle 1">
            <a:extLst>
              <a:ext uri="{FF2B5EF4-FFF2-40B4-BE49-F238E27FC236}">
                <a16:creationId xmlns:a16="http://schemas.microsoft.com/office/drawing/2014/main" id="{852BAD99-D8EF-46E4-A442-62288788DAC6}"/>
              </a:ext>
            </a:extLst>
          </p:cNvPr>
          <p:cNvSpPr/>
          <p:nvPr/>
        </p:nvSpPr>
        <p:spPr>
          <a:xfrm>
            <a:off x="0" y="0"/>
            <a:ext cx="6844949" cy="975530"/>
          </a:xfrm>
          <a:prstGeom prst="rect">
            <a:avLst/>
          </a:prstGeom>
          <a:solidFill>
            <a:srgbClr val="0070C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9" name="TextBox 28"/>
          <p:cNvSpPr txBox="1"/>
          <p:nvPr/>
        </p:nvSpPr>
        <p:spPr>
          <a:xfrm>
            <a:off x="5055183" y="653324"/>
            <a:ext cx="1872899" cy="307777"/>
          </a:xfrm>
          <a:prstGeom prst="rect">
            <a:avLst/>
          </a:prstGeom>
          <a:noFill/>
        </p:spPr>
        <p:txBody>
          <a:bodyPr wrap="square" rtlCol="0">
            <a:spAutoFit/>
          </a:bodyPr>
          <a:lstStyle/>
          <a:p>
            <a:pPr algn="ctr"/>
            <a:r>
              <a:rPr lang="en-US" sz="1400" b="1" dirty="0">
                <a:solidFill>
                  <a:schemeClr val="bg1"/>
                </a:solidFill>
                <a:latin typeface="Eras Demi ITC" panose="020B0805030504020804" pitchFamily="34" charset="0"/>
              </a:rPr>
              <a:t>Spring Term 2 </a:t>
            </a:r>
          </a:p>
        </p:txBody>
      </p:sp>
      <p:sp>
        <p:nvSpPr>
          <p:cNvPr id="51" name="TextBox 50"/>
          <p:cNvSpPr txBox="1"/>
          <p:nvPr/>
        </p:nvSpPr>
        <p:spPr>
          <a:xfrm>
            <a:off x="1041009" y="515263"/>
            <a:ext cx="4483950" cy="307777"/>
          </a:xfrm>
          <a:prstGeom prst="rect">
            <a:avLst/>
          </a:prstGeom>
          <a:noFill/>
        </p:spPr>
        <p:txBody>
          <a:bodyPr wrap="square" rtlCol="0">
            <a:spAutoFit/>
          </a:bodyPr>
          <a:lstStyle/>
          <a:p>
            <a:r>
              <a:rPr lang="en-US" sz="1400" b="1" dirty="0">
                <a:solidFill>
                  <a:schemeClr val="bg1"/>
                </a:solidFill>
                <a:latin typeface="Eras Demi ITC" panose="020B0805030504020804" pitchFamily="34" charset="0"/>
              </a:rPr>
              <a:t>Welcome to  Year 11 Combined Science: Trilogy!</a:t>
            </a:r>
          </a:p>
        </p:txBody>
      </p:sp>
      <p:sp>
        <p:nvSpPr>
          <p:cNvPr id="3" name="TextBox 2">
            <a:extLst>
              <a:ext uri="{FF2B5EF4-FFF2-40B4-BE49-F238E27FC236}">
                <a16:creationId xmlns:a16="http://schemas.microsoft.com/office/drawing/2014/main" id="{D31F7AF7-7520-425F-A30A-BC2C2FFDB7C4}"/>
              </a:ext>
            </a:extLst>
          </p:cNvPr>
          <p:cNvSpPr txBox="1"/>
          <p:nvPr/>
        </p:nvSpPr>
        <p:spPr>
          <a:xfrm>
            <a:off x="1333041" y="70534"/>
            <a:ext cx="6844949" cy="461665"/>
          </a:xfrm>
          <a:prstGeom prst="rect">
            <a:avLst/>
          </a:prstGeom>
          <a:noFill/>
        </p:spPr>
        <p:txBody>
          <a:bodyPr wrap="square" rtlCol="0">
            <a:spAutoFit/>
          </a:bodyPr>
          <a:lstStyle/>
          <a:p>
            <a:r>
              <a:rPr lang="en-GB" sz="2400" b="1" dirty="0" err="1">
                <a:solidFill>
                  <a:schemeClr val="bg1"/>
                </a:solidFill>
                <a:latin typeface="Eras Demi ITC" panose="020B0805030504020804" pitchFamily="34" charset="0"/>
              </a:rPr>
              <a:t>Bishopton</a:t>
            </a:r>
            <a:r>
              <a:rPr lang="en-GB" sz="2400" b="1" dirty="0">
                <a:solidFill>
                  <a:schemeClr val="bg1"/>
                </a:solidFill>
                <a:latin typeface="Eras Demi ITC" panose="020B0805030504020804" pitchFamily="34" charset="0"/>
              </a:rPr>
              <a:t>  Science Department</a:t>
            </a:r>
          </a:p>
        </p:txBody>
      </p:sp>
      <p:pic>
        <p:nvPicPr>
          <p:cNvPr id="11" name="Picture 10"/>
          <p:cNvPicPr/>
          <p:nvPr/>
        </p:nvPicPr>
        <p:blipFill rotWithShape="1">
          <a:blip r:embed="rId5"/>
          <a:srcRect l="13003" t="24656" r="15425" b="18578"/>
          <a:stretch/>
        </p:blipFill>
        <p:spPr bwMode="auto">
          <a:xfrm>
            <a:off x="30797" y="34667"/>
            <a:ext cx="1195705" cy="533400"/>
          </a:xfrm>
          <a:prstGeom prst="rect">
            <a:avLst/>
          </a:prstGeom>
          <a:ln>
            <a:noFill/>
          </a:ln>
          <a:extLst>
            <a:ext uri="{53640926-AAD7-44D8-BBD7-CCE9431645EC}">
              <a14:shadowObscured xmlns:a14="http://schemas.microsoft.com/office/drawing/2010/main"/>
            </a:ext>
          </a:extLst>
        </p:spPr>
      </p:pic>
      <p:pic>
        <p:nvPicPr>
          <p:cNvPr id="6" name="Picture 5">
            <a:extLst>
              <a:ext uri="{FF2B5EF4-FFF2-40B4-BE49-F238E27FC236}">
                <a16:creationId xmlns:a16="http://schemas.microsoft.com/office/drawing/2014/main" id="{48EA31F4-2AEB-421B-9D2B-955557DF1047}"/>
              </a:ext>
            </a:extLst>
          </p:cNvPr>
          <p:cNvPicPr>
            <a:picLocks noChangeAspect="1"/>
          </p:cNvPicPr>
          <p:nvPr/>
        </p:nvPicPr>
        <p:blipFill>
          <a:blip r:embed="rId6"/>
          <a:stretch>
            <a:fillRect/>
          </a:stretch>
        </p:blipFill>
        <p:spPr>
          <a:xfrm>
            <a:off x="489711" y="6575880"/>
            <a:ext cx="2219325" cy="2066925"/>
          </a:xfrm>
          <a:prstGeom prst="rect">
            <a:avLst/>
          </a:prstGeom>
        </p:spPr>
      </p:pic>
    </p:spTree>
    <p:extLst>
      <p:ext uri="{BB962C8B-B14F-4D97-AF65-F5344CB8AC3E}">
        <p14:creationId xmlns:p14="http://schemas.microsoft.com/office/powerpoint/2010/main" val="32626150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315</TotalTime>
  <Words>694</Words>
  <Application>Microsoft Office PowerPoint</Application>
  <PresentationFormat>On-screen Show (4:3)</PresentationFormat>
  <Paragraphs>91</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Eras Demi ITC</vt:lpstr>
      <vt:lpstr>HP Simplified</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McCabe</dc:creator>
  <cp:lastModifiedBy>Kirsty Walsh</cp:lastModifiedBy>
  <cp:revision>122</cp:revision>
  <cp:lastPrinted>2022-03-04T10:23:38Z</cp:lastPrinted>
  <dcterms:created xsi:type="dcterms:W3CDTF">2015-05-19T19:37:06Z</dcterms:created>
  <dcterms:modified xsi:type="dcterms:W3CDTF">2022-03-04T12:35:11Z</dcterms:modified>
</cp:coreProperties>
</file>